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gmr70@gmail.com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1T18:51:19.73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695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96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7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9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0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8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5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10268860" cy="2614750"/>
          </a:xfrm>
        </p:spPr>
        <p:txBody>
          <a:bodyPr>
            <a:normAutofit/>
          </a:bodyPr>
          <a:lstStyle/>
          <a:p>
            <a:r>
              <a:rPr lang="en-IN" sz="2000" dirty="0"/>
              <a:t>     </a:t>
            </a:r>
          </a:p>
        </p:txBody>
      </p:sp>
      <p:sp>
        <p:nvSpPr>
          <p:cNvPr id="1048587" name="Subtitle 1048586"/>
          <p:cNvSpPr>
            <a:spLocks noGrp="1"/>
          </p:cNvSpPr>
          <p:nvPr>
            <p:ph type="subTitle" idx="1"/>
          </p:nvPr>
        </p:nvSpPr>
        <p:spPr>
          <a:xfrm>
            <a:off x="848139" y="3602037"/>
            <a:ext cx="9748592" cy="3110139"/>
          </a:xfrm>
        </p:spPr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50686C-779F-4D70-B5E4-7C6DA47B6015}"/>
              </a:ext>
            </a:extLst>
          </p:cNvPr>
          <p:cNvSpPr txBox="1">
            <a:spLocks/>
          </p:cNvSpPr>
          <p:nvPr/>
        </p:nvSpPr>
        <p:spPr>
          <a:xfrm>
            <a:off x="576843" y="724301"/>
            <a:ext cx="10886662" cy="218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5"/>
                </a:solidFill>
                <a:latin typeface="Palatino Linotype" pitchFamily="18" charset="0"/>
              </a:rPr>
              <a:t>Subject Name  :  C Programming</a:t>
            </a:r>
            <a:br>
              <a:rPr lang="en-US" sz="2400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dirty="0">
                <a:solidFill>
                  <a:schemeClr val="accent5"/>
                </a:solidFill>
                <a:latin typeface="Palatino Linotype" pitchFamily="18" charset="0"/>
              </a:rPr>
              <a:t>Presentation  Title :  keywords in c programming</a:t>
            </a:r>
            <a:br>
              <a:rPr lang="en-US" sz="2400" dirty="0">
                <a:solidFill>
                  <a:schemeClr val="accent2"/>
                </a:solidFill>
                <a:latin typeface="Palatino Linotype" pitchFamily="18" charset="0"/>
              </a:rPr>
            </a:br>
            <a:endParaRPr lang="en-US" sz="2400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7C0A9A-CD69-48E4-AD5F-CC8599C16BB6}"/>
              </a:ext>
            </a:extLst>
          </p:cNvPr>
          <p:cNvSpPr txBox="1">
            <a:spLocks/>
          </p:cNvSpPr>
          <p:nvPr/>
        </p:nvSpPr>
        <p:spPr>
          <a:xfrm>
            <a:off x="152399" y="2725738"/>
            <a:ext cx="9144000" cy="530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2"/>
                </a:solidFill>
                <a:latin typeface="Palatino Linotype" pitchFamily="18" charset="0"/>
              </a:rPr>
              <a:t>Team Members:</a:t>
            </a:r>
          </a:p>
          <a:p>
            <a:pPr algn="l"/>
            <a:r>
              <a:rPr lang="en-US" sz="2000" b="1" dirty="0">
                <a:latin typeface="Palatino Linotype" pitchFamily="18" charset="0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Palatino Linotype" pitchFamily="18" charset="0"/>
              </a:rPr>
              <a:t>Students Name	 		  	</a:t>
            </a:r>
            <a:r>
              <a:rPr lang="en-US" sz="2000" b="1" dirty="0" err="1">
                <a:solidFill>
                  <a:srgbClr val="00B050"/>
                </a:solidFill>
                <a:latin typeface="Palatino Linotype" pitchFamily="18" charset="0"/>
              </a:rPr>
              <a:t>Reg.No</a:t>
            </a:r>
            <a:r>
              <a:rPr lang="en-US" sz="2000" b="1" dirty="0">
                <a:solidFill>
                  <a:srgbClr val="00B050"/>
                </a:solidFill>
                <a:latin typeface="Palatino Linotype" pitchFamily="18" charset="0"/>
              </a:rPr>
              <a:t>:</a:t>
            </a:r>
          </a:p>
          <a:p>
            <a:pPr algn="l"/>
            <a:r>
              <a:rPr lang="en-US" sz="2000" b="1" dirty="0">
                <a:latin typeface="Palatino Linotype" pitchFamily="18" charset="0"/>
              </a:rPr>
              <a:t>	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1.  </a:t>
            </a:r>
            <a:r>
              <a:rPr lang="en-US" sz="2000" b="1" dirty="0" err="1">
                <a:solidFill>
                  <a:srgbClr val="002060"/>
                </a:solidFill>
                <a:latin typeface="Palatino Linotype" pitchFamily="18" charset="0"/>
              </a:rPr>
              <a:t>S.Prafisha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Palatino Linotype" pitchFamily="18" charset="0"/>
              </a:rPr>
              <a:t>Seelan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                                    210619104037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	2. </a:t>
            </a:r>
            <a:r>
              <a:rPr lang="en-US" sz="2000" b="1" dirty="0" err="1">
                <a:solidFill>
                  <a:srgbClr val="002060"/>
                </a:solidFill>
                <a:latin typeface="Palatino Linotype" pitchFamily="18" charset="0"/>
              </a:rPr>
              <a:t>A.Punith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                                                    210619104039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	3. </a:t>
            </a:r>
            <a:r>
              <a:rPr lang="en-US" sz="2000" b="1" dirty="0" err="1">
                <a:solidFill>
                  <a:srgbClr val="002060"/>
                </a:solidFill>
                <a:latin typeface="Palatino Linotype" pitchFamily="18" charset="0"/>
              </a:rPr>
              <a:t>R.Ragunath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                                               210619104040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	4. </a:t>
            </a:r>
            <a:r>
              <a:rPr lang="en-US" sz="2000" b="1" dirty="0" err="1">
                <a:solidFill>
                  <a:srgbClr val="002060"/>
                </a:solidFill>
                <a:latin typeface="Palatino Linotype" pitchFamily="18" charset="0"/>
              </a:rPr>
              <a:t>D.G.Praveen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Palatino Linotype" pitchFamily="18" charset="0"/>
              </a:rPr>
              <a:t>Yokesh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                               210619104038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             5. </a:t>
            </a:r>
            <a:r>
              <a:rPr lang="en-US" sz="2000" b="1" dirty="0" err="1">
                <a:solidFill>
                  <a:srgbClr val="002060"/>
                </a:solidFill>
                <a:latin typeface="Palatino Linotype" pitchFamily="18" charset="0"/>
              </a:rPr>
              <a:t>C.Ronald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Harish                                       210619104041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             6. </a:t>
            </a:r>
            <a:r>
              <a:rPr lang="en-US" sz="2000" b="1" dirty="0" err="1">
                <a:solidFill>
                  <a:srgbClr val="002060"/>
                </a:solidFill>
                <a:latin typeface="Palatino Linotype" pitchFamily="18" charset="0"/>
              </a:rPr>
              <a:t>B.Prabakaran</a:t>
            </a: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                                             210619104036</a:t>
            </a:r>
          </a:p>
          <a:p>
            <a:endParaRPr lang="en-US" sz="2000" b="1" dirty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52C6D-DBAA-4057-8246-73F54D4983FB}"/>
              </a:ext>
            </a:extLst>
          </p:cNvPr>
          <p:cNvSpPr txBox="1"/>
          <p:nvPr/>
        </p:nvSpPr>
        <p:spPr>
          <a:xfrm>
            <a:off x="23375" y="53590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anose="02020603050405020304" pitchFamily="18" charset="0"/>
              </a:rPr>
              <a:t>  JEPPIAAR INSTITUTE OF TECHNOLOGY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“Self-Belief | Self Discipline | Self Respect”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200" b="1" dirty="0">
                <a:solidFill>
                  <a:srgbClr val="0070C0"/>
                </a:solidFill>
                <a:latin typeface="Palatino Linotype" pitchFamily="18" charset="0"/>
                <a:cs typeface="Times New Roman" panose="02020603050405020304" pitchFamily="18" charset="0"/>
              </a:rPr>
              <a:t>Department of Computer Science and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6FA03-3B55-49B5-91C8-1D58341B66CE}"/>
              </a:ext>
            </a:extLst>
          </p:cNvPr>
          <p:cNvSpPr/>
          <p:nvPr/>
        </p:nvSpPr>
        <p:spPr>
          <a:xfrm>
            <a:off x="128578" y="145823"/>
            <a:ext cx="11735551" cy="6912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:\SUBJECTS\JIT_COURSE FILE CONTENTS\JIT_ISO _DNV GL_ISO 9001-2015\ISO_Images_Logo\ISO 9001-2015 (JPG).jpg">
            <a:extLst>
              <a:ext uri="{FF2B5EF4-FFF2-40B4-BE49-F238E27FC236}">
                <a16:creationId xmlns:a16="http://schemas.microsoft.com/office/drawing/2014/main" id="{7B770B87-C8F6-47AD-8B87-39BF18F154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891329" cy="85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BE675-1120-46A1-8064-1CB8A6F449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0" y="381000"/>
            <a:ext cx="1119930" cy="906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DD634C-4232-4AA8-84F7-3FCD7102A7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9" y="362062"/>
            <a:ext cx="1119930" cy="906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703385" y="609600"/>
            <a:ext cx="10564172" cy="5974080"/>
          </a:xfrm>
        </p:spPr>
        <p:txBody>
          <a:bodyPr>
            <a:normAutofit fontScale="6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13,14,15.  switch, case, default: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switch and case statements is used when a block of statements has to be executed among many blocks.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switch(expression)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case 1 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c=</a:t>
            </a:r>
            <a:r>
              <a:rPr lang="en-US" dirty="0" err="1">
                <a:solidFill>
                  <a:srgbClr val="BF0000"/>
                </a:solidFill>
              </a:rPr>
              <a:t>a+b</a:t>
            </a:r>
            <a:r>
              <a:rPr lang="en-US" dirty="0">
                <a:solidFill>
                  <a:srgbClr val="BF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</a:t>
            </a:r>
            <a:r>
              <a:rPr lang="en-US" dirty="0" err="1">
                <a:solidFill>
                  <a:srgbClr val="BF0000"/>
                </a:solidFill>
              </a:rPr>
              <a:t>printf</a:t>
            </a:r>
            <a:r>
              <a:rPr lang="en-US" dirty="0">
                <a:solidFill>
                  <a:srgbClr val="BF0000"/>
                </a:solidFill>
              </a:rPr>
              <a:t>(“sum=%</a:t>
            </a:r>
            <a:r>
              <a:rPr lang="en-US" dirty="0" err="1">
                <a:solidFill>
                  <a:srgbClr val="BF0000"/>
                </a:solidFill>
              </a:rPr>
              <a:t>d”,c</a:t>
            </a:r>
            <a:r>
              <a:rPr lang="en-US" dirty="0">
                <a:solidFill>
                  <a:srgbClr val="BF0000"/>
                </a:solidFill>
              </a:rPr>
              <a:t>);                                                                               output :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break;                                                                                                                    addition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case 2 :                                                                                                                             subtraction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c=a-b;                                                                                                                     enter your correct choice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</a:t>
            </a:r>
            <a:r>
              <a:rPr lang="en-US" dirty="0" err="1">
                <a:solidFill>
                  <a:srgbClr val="BF0000"/>
                </a:solidFill>
              </a:rPr>
              <a:t>printf</a:t>
            </a:r>
            <a:r>
              <a:rPr lang="en-US" dirty="0">
                <a:solidFill>
                  <a:srgbClr val="BF0000"/>
                </a:solidFill>
              </a:rPr>
              <a:t>(“sub=%</a:t>
            </a:r>
            <a:r>
              <a:rPr lang="en-US" dirty="0" err="1">
                <a:solidFill>
                  <a:srgbClr val="BF0000"/>
                </a:solidFill>
              </a:rPr>
              <a:t>d”,c</a:t>
            </a:r>
            <a:r>
              <a:rPr lang="en-US" dirty="0">
                <a:solidFill>
                  <a:srgbClr val="BF0000"/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break;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default 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</a:t>
            </a:r>
            <a:r>
              <a:rPr lang="en-US" dirty="0" err="1">
                <a:solidFill>
                  <a:srgbClr val="BF0000"/>
                </a:solidFill>
              </a:rPr>
              <a:t>printf</a:t>
            </a:r>
            <a:r>
              <a:rPr lang="en-US" dirty="0">
                <a:solidFill>
                  <a:srgbClr val="BF0000"/>
                </a:solidFill>
              </a:rPr>
              <a:t>(“enter your correct choice”);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break;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     </a:t>
            </a:r>
          </a:p>
          <a:p>
            <a:pPr marL="0" indent="0">
              <a:buNone/>
            </a:pPr>
            <a:endParaRPr lang="en-US" dirty="0">
              <a:solidFill>
                <a:srgbClr val="B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ctrTitle"/>
          </p:nvPr>
        </p:nvSpPr>
        <p:spPr>
          <a:xfrm flipV="1">
            <a:off x="1496795" y="179755"/>
            <a:ext cx="7450257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1048624" name="Subtitle 2"/>
          <p:cNvSpPr>
            <a:spLocks noGrp="1"/>
          </p:cNvSpPr>
          <p:nvPr>
            <p:ph type="subTitle" idx="1"/>
          </p:nvPr>
        </p:nvSpPr>
        <p:spPr>
          <a:xfrm>
            <a:off x="478302" y="984738"/>
            <a:ext cx="10118429" cy="42730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16,17 double and float: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Keywords double and float are used for declaring floating type variables .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For e.g.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      float number;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      double </a:t>
            </a:r>
            <a:r>
              <a:rPr lang="en-US" dirty="0" err="1">
                <a:solidFill>
                  <a:srgbClr val="BF0000"/>
                </a:solidFill>
              </a:rPr>
              <a:t>longnumber</a:t>
            </a:r>
            <a:r>
              <a:rPr lang="en-US" dirty="0">
                <a:solidFill>
                  <a:srgbClr val="BF0000"/>
                </a:solidFill>
              </a:rPr>
              <a:t>;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Here ,number is a single precision floating type variable whereas,</a:t>
            </a:r>
          </a:p>
          <a:p>
            <a:pPr algn="l"/>
            <a:r>
              <a:rPr lang="en-IN" dirty="0" err="1">
                <a:solidFill>
                  <a:srgbClr val="BF0000"/>
                </a:solidFill>
              </a:rPr>
              <a:t>Longnumber</a:t>
            </a:r>
            <a:r>
              <a:rPr lang="en-IN" dirty="0">
                <a:solidFill>
                  <a:srgbClr val="BF0000"/>
                </a:solidFill>
              </a:rPr>
              <a:t> is a double precision floating type variable.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6" name="Content Placeholder 2"/>
          <p:cNvSpPr>
            <a:spLocks noGrp="1"/>
          </p:cNvSpPr>
          <p:nvPr>
            <p:ph sz="half" idx="1"/>
          </p:nvPr>
        </p:nvSpPr>
        <p:spPr>
          <a:xfrm>
            <a:off x="689317" y="815927"/>
            <a:ext cx="5330482" cy="4975274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18.const 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An identifier can be declared constant by using const keyword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const int a =5;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815928"/>
            <a:ext cx="5095353" cy="4975274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19,20 do…while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The body of do while loop is executed </a:t>
            </a:r>
            <a:r>
              <a:rPr lang="en-IN" dirty="0" err="1">
                <a:solidFill>
                  <a:srgbClr val="BF0000"/>
                </a:solidFill>
              </a:rPr>
              <a:t>atleast</a:t>
            </a:r>
            <a:r>
              <a:rPr lang="en-IN" dirty="0">
                <a:solidFill>
                  <a:srgbClr val="BF0000"/>
                </a:solidFill>
              </a:rPr>
              <a:t> once .only then the test expression is evaluated.</a:t>
            </a:r>
          </a:p>
          <a:p>
            <a:pPr marL="0" indent="0">
              <a:buNone/>
            </a:pPr>
            <a:r>
              <a:rPr lang="en-IN" dirty="0" err="1">
                <a:solidFill>
                  <a:srgbClr val="BF0000"/>
                </a:solidFill>
              </a:rPr>
              <a:t>e.g.program</a:t>
            </a:r>
            <a:r>
              <a:rPr lang="en-IN" dirty="0">
                <a:solidFill>
                  <a:srgbClr val="BF0000"/>
                </a:solidFill>
              </a:rPr>
              <a:t>: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int </a:t>
            </a:r>
            <a:r>
              <a:rPr lang="en-IN" dirty="0" err="1">
                <a:solidFill>
                  <a:srgbClr val="BF0000"/>
                </a:solidFill>
              </a:rPr>
              <a:t>i</a:t>
            </a:r>
            <a:r>
              <a:rPr lang="en-IN" dirty="0">
                <a:solidFill>
                  <a:srgbClr val="BF0000"/>
                </a:solidFill>
              </a:rPr>
              <a:t> 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do                                                   output : 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{                                                                   1                                         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</a:t>
            </a:r>
            <a:r>
              <a:rPr lang="en-IN" dirty="0" err="1">
                <a:solidFill>
                  <a:srgbClr val="BF0000"/>
                </a:solidFill>
              </a:rPr>
              <a:t>printf</a:t>
            </a:r>
            <a:r>
              <a:rPr lang="en-IN" dirty="0">
                <a:solidFill>
                  <a:srgbClr val="BF0000"/>
                </a:solidFill>
              </a:rPr>
              <a:t>(“%d”,</a:t>
            </a:r>
            <a:r>
              <a:rPr lang="en-IN" dirty="0" err="1">
                <a:solidFill>
                  <a:srgbClr val="BF0000"/>
                </a:solidFill>
              </a:rPr>
              <a:t>i</a:t>
            </a:r>
            <a:r>
              <a:rPr lang="en-IN" dirty="0">
                <a:solidFill>
                  <a:srgbClr val="BF0000"/>
                </a:solidFill>
              </a:rPr>
              <a:t>);                                      2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</a:t>
            </a:r>
            <a:r>
              <a:rPr lang="en-IN" dirty="0" err="1">
                <a:solidFill>
                  <a:srgbClr val="BF0000"/>
                </a:solidFill>
              </a:rPr>
              <a:t>i</a:t>
            </a:r>
            <a:r>
              <a:rPr lang="en-IN" dirty="0">
                <a:solidFill>
                  <a:srgbClr val="BF0000"/>
                </a:solidFill>
              </a:rPr>
              <a:t>++;                                                         3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}                                                                   4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while(</a:t>
            </a:r>
            <a:r>
              <a:rPr lang="en-IN" dirty="0" err="1">
                <a:solidFill>
                  <a:srgbClr val="BF0000"/>
                </a:solidFill>
              </a:rPr>
              <a:t>i</a:t>
            </a:r>
            <a:r>
              <a:rPr lang="en-IN" dirty="0">
                <a:solidFill>
                  <a:srgbClr val="BF0000"/>
                </a:solidFill>
              </a:rPr>
              <a:t>&lt;=5)                                              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ubtitle 2"/>
          <p:cNvSpPr>
            <a:spLocks noGrp="1"/>
          </p:cNvSpPr>
          <p:nvPr>
            <p:ph type="subTitle" idx="1"/>
          </p:nvPr>
        </p:nvSpPr>
        <p:spPr>
          <a:xfrm>
            <a:off x="618977" y="703385"/>
            <a:ext cx="9977753" cy="455441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21,22,23,24  </a:t>
            </a:r>
            <a:r>
              <a:rPr lang="en-US" dirty="0" err="1">
                <a:solidFill>
                  <a:srgbClr val="FFC000"/>
                </a:solidFill>
              </a:rPr>
              <a:t>short,long,signed</a:t>
            </a:r>
            <a:r>
              <a:rPr lang="en-US" dirty="0">
                <a:solidFill>
                  <a:srgbClr val="FFC000"/>
                </a:solidFill>
              </a:rPr>
              <a:t> and unsigned: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The </a:t>
            </a:r>
            <a:r>
              <a:rPr lang="en-US" dirty="0" err="1">
                <a:solidFill>
                  <a:srgbClr val="BF0000"/>
                </a:solidFill>
              </a:rPr>
              <a:t>short,long,signed</a:t>
            </a:r>
            <a:r>
              <a:rPr lang="en-US" dirty="0">
                <a:solidFill>
                  <a:srgbClr val="BF0000"/>
                </a:solidFill>
              </a:rPr>
              <a:t> and unsigned keywords are type modifiers that alters the meaning of a base datatype to yield a new type.</a:t>
            </a:r>
          </a:p>
          <a:p>
            <a:pPr algn="l"/>
            <a:r>
              <a:rPr lang="en-IN" dirty="0">
                <a:solidFill>
                  <a:srgbClr val="BF0000"/>
                </a:solidFill>
              </a:rPr>
              <a:t>e.g.</a:t>
            </a:r>
          </a:p>
          <a:p>
            <a:pPr algn="l"/>
            <a:r>
              <a:rPr lang="en-IN" dirty="0">
                <a:solidFill>
                  <a:srgbClr val="BF0000"/>
                </a:solidFill>
              </a:rPr>
              <a:t> short int </a:t>
            </a:r>
            <a:r>
              <a:rPr lang="en-IN" dirty="0" err="1">
                <a:solidFill>
                  <a:srgbClr val="BF0000"/>
                </a:solidFill>
              </a:rPr>
              <a:t>smallInteger</a:t>
            </a:r>
            <a:r>
              <a:rPr lang="en-IN" dirty="0">
                <a:solidFill>
                  <a:srgbClr val="BF0000"/>
                </a:solidFill>
              </a:rPr>
              <a:t>;                                             </a:t>
            </a:r>
          </a:p>
          <a:p>
            <a:pPr algn="l"/>
            <a:r>
              <a:rPr lang="en-IN" dirty="0">
                <a:solidFill>
                  <a:srgbClr val="BF0000"/>
                </a:solidFill>
              </a:rPr>
              <a:t> long int </a:t>
            </a:r>
            <a:r>
              <a:rPr lang="en-IN" dirty="0" err="1">
                <a:solidFill>
                  <a:srgbClr val="BF0000"/>
                </a:solidFill>
              </a:rPr>
              <a:t>bigInteger</a:t>
            </a:r>
            <a:r>
              <a:rPr lang="en-IN" dirty="0">
                <a:solidFill>
                  <a:srgbClr val="BF0000"/>
                </a:solidFill>
              </a:rPr>
              <a:t>;                                                </a:t>
            </a:r>
          </a:p>
          <a:p>
            <a:pPr algn="l"/>
            <a:r>
              <a:rPr lang="en-IN" dirty="0">
                <a:solidFill>
                  <a:srgbClr val="BF0000"/>
                </a:solidFill>
              </a:rPr>
              <a:t> signed int </a:t>
            </a:r>
            <a:r>
              <a:rPr lang="en-IN" dirty="0" err="1">
                <a:solidFill>
                  <a:srgbClr val="BF0000"/>
                </a:solidFill>
              </a:rPr>
              <a:t>normalInteger</a:t>
            </a:r>
            <a:r>
              <a:rPr lang="en-IN" dirty="0">
                <a:solidFill>
                  <a:srgbClr val="BF0000"/>
                </a:solidFill>
              </a:rPr>
              <a:t>;</a:t>
            </a:r>
          </a:p>
          <a:p>
            <a:pPr algn="l"/>
            <a:r>
              <a:rPr lang="en-IN" dirty="0">
                <a:solidFill>
                  <a:srgbClr val="BF0000"/>
                </a:solidFill>
              </a:rPr>
              <a:t> unsigned int </a:t>
            </a:r>
            <a:r>
              <a:rPr lang="en-IN" dirty="0" err="1">
                <a:solidFill>
                  <a:srgbClr val="BF0000"/>
                </a:solidFill>
              </a:rPr>
              <a:t>positiveInteger</a:t>
            </a:r>
            <a:endParaRPr lang="en-US" dirty="0">
              <a:solidFill>
                <a:srgbClr val="BF0000"/>
              </a:solidFill>
            </a:endParaRPr>
          </a:p>
        </p:txBody>
      </p:sp>
      <p:graphicFrame>
        <p:nvGraphicFramePr>
          <p:cNvPr id="4194304" name="Table 7"/>
          <p:cNvGraphicFramePr>
            <a:graphicFrameLocks noGrp="1"/>
          </p:cNvGraphicFramePr>
          <p:nvPr/>
        </p:nvGraphicFramePr>
        <p:xfrm>
          <a:off x="6246055" y="3151423"/>
          <a:ext cx="4768948" cy="289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897">
                <a:tc>
                  <a:txBody>
                    <a:bodyPr/>
                    <a:lstStyle/>
                    <a:p>
                      <a:r>
                        <a:rPr lang="en-US" dirty="0"/>
                        <a:t>Range of int types  datatypes                      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41">
                <a:tc>
                  <a:txBody>
                    <a:bodyPr/>
                    <a:lstStyle/>
                    <a:p>
                      <a:r>
                        <a:rPr lang="en-US" dirty="0"/>
                        <a:t>Datatypes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41">
                <a:tc>
                  <a:txBody>
                    <a:bodyPr/>
                    <a:lstStyle/>
                    <a:p>
                      <a:r>
                        <a:rPr lang="en-US" dirty="0"/>
                        <a:t> short int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-32768 to 32767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41">
                <a:tc>
                  <a:txBody>
                    <a:bodyPr/>
                    <a:lstStyle/>
                    <a:p>
                      <a:r>
                        <a:rPr lang="en-US" dirty="0"/>
                        <a:t> long 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-2147483648 to 214743648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41">
                <a:tc>
                  <a:txBody>
                    <a:bodyPr/>
                    <a:lstStyle/>
                    <a:p>
                      <a:r>
                        <a:rPr lang="en-US" dirty="0"/>
                        <a:t> signed int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-32768 to 32767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41">
                <a:tc>
                  <a:txBody>
                    <a:bodyPr/>
                    <a:lstStyle/>
                    <a:p>
                      <a:r>
                        <a:rPr lang="en-US" dirty="0"/>
                        <a:t> unsigned int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to 65535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604911" y="1069145"/>
            <a:ext cx="5414888" cy="4722056"/>
          </a:xfrm>
        </p:spPr>
        <p:txBody>
          <a:bodyPr>
            <a:normAutofit fontScale="9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25 . </a:t>
            </a:r>
            <a:r>
              <a:rPr lang="en-US" dirty="0" err="1">
                <a:solidFill>
                  <a:srgbClr val="FFC000"/>
                </a:solidFill>
              </a:rPr>
              <a:t>sizeof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The size of keyword returns the size of data(a variable or a constant).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e.g. program 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#include&lt;</a:t>
            </a:r>
            <a:r>
              <a:rPr lang="en-IN" dirty="0" err="1">
                <a:solidFill>
                  <a:srgbClr val="BF0000"/>
                </a:solidFill>
              </a:rPr>
              <a:t>stdio.h</a:t>
            </a:r>
            <a:r>
              <a:rPr lang="en-IN" dirty="0">
                <a:solidFill>
                  <a:srgbClr val="BF0000"/>
                </a:solidFill>
              </a:rPr>
              <a:t>&gt;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int main()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</a:t>
            </a:r>
            <a:r>
              <a:rPr lang="en-IN" dirty="0" err="1">
                <a:solidFill>
                  <a:srgbClr val="BF0000"/>
                </a:solidFill>
              </a:rPr>
              <a:t>printf</a:t>
            </a:r>
            <a:r>
              <a:rPr lang="en-IN" dirty="0">
                <a:solidFill>
                  <a:srgbClr val="BF0000"/>
                </a:solidFill>
              </a:rPr>
              <a:t>(“%d bytes”,</a:t>
            </a:r>
            <a:r>
              <a:rPr lang="en-IN" dirty="0" err="1">
                <a:solidFill>
                  <a:srgbClr val="BF0000"/>
                </a:solidFill>
              </a:rPr>
              <a:t>sizeof</a:t>
            </a:r>
            <a:r>
              <a:rPr lang="en-IN" dirty="0">
                <a:solidFill>
                  <a:srgbClr val="BF0000"/>
                </a:solidFill>
              </a:rPr>
              <a:t>(char));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}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Output: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1 bytes</a:t>
            </a:r>
            <a:r>
              <a:rPr lang="en-IN" dirty="0"/>
              <a:t> 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6302326" y="1069144"/>
            <a:ext cx="4965231" cy="472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26 . register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register keyword creates </a:t>
            </a:r>
            <a:r>
              <a:rPr lang="en-US" dirty="0" err="1">
                <a:solidFill>
                  <a:srgbClr val="BF0000"/>
                </a:solidFill>
              </a:rPr>
              <a:t>registrer</a:t>
            </a:r>
            <a:r>
              <a:rPr lang="en-US" dirty="0">
                <a:solidFill>
                  <a:srgbClr val="BF0000"/>
                </a:solidFill>
              </a:rPr>
              <a:t> variables which are much faster than normal variables.</a:t>
            </a:r>
          </a:p>
          <a:p>
            <a:pPr marL="0" indent="0">
              <a:buNone/>
            </a:pPr>
            <a:endParaRPr lang="en-US" dirty="0">
              <a:solidFill>
                <a:srgbClr val="B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register int var1;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sz="half" idx="1"/>
          </p:nvPr>
        </p:nvSpPr>
        <p:spPr>
          <a:xfrm>
            <a:off x="492369" y="534573"/>
            <a:ext cx="5527430" cy="5256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27 . static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static keyword creates a static variable 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value of the static variables persists until the end of the program.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static int var;</a:t>
            </a:r>
            <a:endParaRPr lang="en-IN" dirty="0">
              <a:solidFill>
                <a:srgbClr val="BF0000"/>
              </a:solidFill>
            </a:endParaRP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534573"/>
            <a:ext cx="5171557" cy="5256628"/>
          </a:xfrm>
        </p:spPr>
        <p:txBody>
          <a:bodyPr>
            <a:normAutofit fontScale="9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28 . struct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The struct keyword is used for declaring a structure . 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A structure can hold variables of different types under a single name.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struct student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char name[50];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float marks;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int age;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}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506437" y="337625"/>
            <a:ext cx="5513362" cy="54535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29 .  typedef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typedef keyword is used to explicitly associate a type with an identifier.</a:t>
            </a:r>
          </a:p>
          <a:p>
            <a:pPr marL="0" indent="0">
              <a:buNone/>
            </a:pPr>
            <a:endParaRPr lang="en-US" dirty="0">
              <a:solidFill>
                <a:srgbClr val="B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type float kg;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kg bear , tiger;</a:t>
            </a:r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337625"/>
            <a:ext cx="5171557" cy="54535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30 . union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A union is used for grouping different types of variable under a single name.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 program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union student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char name[50];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float marks;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int age;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}</a:t>
            </a:r>
            <a:endParaRPr lang="en-IN" dirty="0">
              <a:solidFill>
                <a:srgbClr val="B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sz="half" idx="1"/>
          </p:nvPr>
        </p:nvSpPr>
        <p:spPr>
          <a:xfrm>
            <a:off x="478302" y="323557"/>
            <a:ext cx="5541497" cy="54676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31 . void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The void keyword indicates that a function doesn’t return any value.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void </a:t>
            </a:r>
            <a:r>
              <a:rPr lang="en-IN" dirty="0" err="1">
                <a:solidFill>
                  <a:srgbClr val="BF0000"/>
                </a:solidFill>
              </a:rPr>
              <a:t>testfunction</a:t>
            </a:r>
            <a:r>
              <a:rPr lang="en-IN" dirty="0">
                <a:solidFill>
                  <a:srgbClr val="BF0000"/>
                </a:solidFill>
              </a:rPr>
              <a:t>(int a)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…….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}</a:t>
            </a:r>
          </a:p>
          <a:p>
            <a:pPr marL="0" indent="0">
              <a:buNone/>
            </a:pPr>
            <a:endParaRPr lang="en-IN" dirty="0">
              <a:solidFill>
                <a:srgbClr val="B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Here ,test function() cannot return a value because the return type is void.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323557"/>
            <a:ext cx="5182111" cy="54676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32 . volatile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volatile keyword is used for creating volatile objects . A volatile object can be modified in an unspecified way by the hardware.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e.g.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const volatile number 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Here number is a constant variable.</a:t>
            </a:r>
          </a:p>
          <a:p>
            <a:pPr marL="0" indent="0">
              <a:buNone/>
            </a:pPr>
            <a:endParaRPr lang="en-IN" dirty="0">
              <a:solidFill>
                <a:srgbClr val="B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4" descr="A picture containing toy  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84" r="1449"/>
          <a:stretch>
            <a:fillRect/>
          </a:stretch>
        </p:blipFill>
        <p:spPr>
          <a:xfrm>
            <a:off x="628377" y="353461"/>
            <a:ext cx="11563623" cy="6504539"/>
          </a:xfrm>
          <a:prstGeom prst="rect">
            <a:avLst/>
          </a:prstGeom>
        </p:spPr>
      </p:pic>
      <p:sp>
        <p:nvSpPr>
          <p:cNvPr id="1048637" name="TextBox 5"/>
          <p:cNvSpPr txBox="1"/>
          <p:nvPr/>
        </p:nvSpPr>
        <p:spPr>
          <a:xfrm>
            <a:off x="10178289" y="7011396"/>
            <a:ext cx="2505900" cy="30515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N" sz="700">
                <a:solidFill>
                  <a:srgbClr val="FFFFFF"/>
                </a:solidFill>
                <a:hlinkClick r:id="rId4" tooltip="http://www.pngall.com/thank-you-png"/>
              </a:rPr>
              <a:t>This Photo</a:t>
            </a:r>
            <a:r>
              <a:rPr lang="en-IN" sz="700">
                <a:solidFill>
                  <a:srgbClr val="FFFFFF"/>
                </a:solidFill>
              </a:rPr>
              <a:t> by Unknown Author is licensed under </a:t>
            </a:r>
            <a:r>
              <a:rPr lang="en-IN" sz="700">
                <a:solidFill>
                  <a:srgbClr val="FFFFFF"/>
                </a:solidFill>
                <a:hlinkClick r:id="rId5" tooltip="https://creativecommons.org/licenses/by-nc/3.0/"/>
              </a:rPr>
              <a:t>CC BY-NC</a:t>
            </a:r>
            <a:endParaRPr lang="en-IN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C000"/>
                </a:solidFill>
                <a:latin typeface="Rockwell" panose="02060603020205020403" pitchFamily="18" charset="0"/>
              </a:rPr>
              <a:t>Definition of keywords</a:t>
            </a:r>
            <a:r>
              <a:rPr lang="en-US">
                <a:solidFill>
                  <a:srgbClr val="FFC000"/>
                </a:solidFill>
                <a:latin typeface="Rockwell" panose="02060603020205020403" pitchFamily="18" charset="0"/>
              </a:rPr>
              <a:t> :</a:t>
            </a:r>
            <a:endParaRPr lang="en-IN" u="sng" dirty="0">
              <a:solidFill>
                <a:srgbClr val="FFC000"/>
              </a:solidFill>
              <a:latin typeface="Rockwell" panose="02060603020205020403" pitchFamily="18" charset="0"/>
            </a:endParaRP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1466850" y="2463800"/>
            <a:ext cx="9247652" cy="33274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BF0000"/>
                </a:solidFill>
              </a:rPr>
              <a:t>Keywords</a:t>
            </a:r>
            <a:r>
              <a:rPr lang="en-US">
                <a:solidFill>
                  <a:srgbClr val="BF0000"/>
                </a:solidFill>
              </a:rPr>
              <a:t> are predefined, reserved words used in </a:t>
            </a:r>
            <a:r>
              <a:rPr lang="en-US" b="1">
                <a:solidFill>
                  <a:srgbClr val="BF0000"/>
                </a:solidFill>
              </a:rPr>
              <a:t>programming</a:t>
            </a:r>
            <a:r>
              <a:rPr lang="en-US">
                <a:solidFill>
                  <a:srgbClr val="BF0000"/>
                </a:solidFill>
              </a:rPr>
              <a:t> that have special meanings to the compiler. </a:t>
            </a:r>
            <a:r>
              <a:rPr lang="en-US" b="1">
                <a:solidFill>
                  <a:srgbClr val="BF0000"/>
                </a:solidFill>
              </a:rPr>
              <a:t>Keywords</a:t>
            </a:r>
            <a:r>
              <a:rPr lang="en-US">
                <a:solidFill>
                  <a:srgbClr val="BF0000"/>
                </a:solidFill>
              </a:rPr>
              <a:t> are part of the syntax and they cannot be used as an identifier. For example: int money; Here, int is a </a:t>
            </a:r>
            <a:r>
              <a:rPr lang="en-US" b="1">
                <a:solidFill>
                  <a:srgbClr val="BF0000"/>
                </a:solidFill>
              </a:rPr>
              <a:t>keyword</a:t>
            </a:r>
            <a:r>
              <a:rPr lang="en-US">
                <a:solidFill>
                  <a:srgbClr val="BF0000"/>
                </a:solidFill>
              </a:rPr>
              <a:t> that indicates 'money' is a variable of type integer.</a:t>
            </a:r>
            <a:endParaRPr lang="en-IN">
              <a:solidFill>
                <a:srgbClr val="B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Image result for c keyword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52358" y="1062556"/>
            <a:ext cx="7671474" cy="4468632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5" name="Content Placeholder 2"/>
          <p:cNvSpPr>
            <a:spLocks noGrp="1"/>
          </p:cNvSpPr>
          <p:nvPr>
            <p:ph sz="half" idx="1"/>
          </p:nvPr>
        </p:nvSpPr>
        <p:spPr>
          <a:xfrm>
            <a:off x="2411869" y="2097368"/>
            <a:ext cx="3817967" cy="37565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1.auto : 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auto keyword declares automatic variables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For e.g. :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auto int var1;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keyword auto is optional to mention.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BF0000"/>
                </a:solidFill>
              </a:rPr>
              <a:t>         int n; </a:t>
            </a:r>
          </a:p>
          <a:p>
            <a:pPr marL="0" indent="0">
              <a:buNone/>
            </a:pPr>
            <a:endParaRPr lang="en-US" dirty="0">
              <a:solidFill>
                <a:srgbClr val="B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BF0000"/>
              </a:solidFill>
            </a:endParaRPr>
          </a:p>
        </p:txBody>
      </p:sp>
      <p:sp>
        <p:nvSpPr>
          <p:cNvPr id="104860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2.char 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char keyword declares a character variable.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For e.g.: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char alphabet 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Here alphabet is a character type variable.</a:t>
            </a:r>
          </a:p>
          <a:p>
            <a:pPr marL="0" indent="0">
              <a:buNone/>
            </a:pPr>
            <a:endParaRPr lang="en-IN" dirty="0">
              <a:solidFill>
                <a:srgbClr val="B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 flipV="1">
            <a:off x="913795" y="311489"/>
            <a:ext cx="10023075" cy="2981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217714" y="464457"/>
            <a:ext cx="10754422" cy="5098143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3,4 break and continue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The break statement makes program jump out of the innermost enclosing loop.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The continue statement skips the certain statements inside the loop.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e.g. program :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for (</a:t>
            </a:r>
            <a:r>
              <a:rPr lang="en-IN" dirty="0" err="1">
                <a:solidFill>
                  <a:srgbClr val="C00000"/>
                </a:solidFill>
              </a:rPr>
              <a:t>i</a:t>
            </a:r>
            <a:r>
              <a:rPr lang="en-IN" dirty="0">
                <a:solidFill>
                  <a:srgbClr val="C00000"/>
                </a:solidFill>
              </a:rPr>
              <a:t>=1;i&lt;=10;i++)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{                                                                   output: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if(</a:t>
            </a:r>
            <a:r>
              <a:rPr lang="en-IN" dirty="0" err="1">
                <a:solidFill>
                  <a:srgbClr val="C00000"/>
                </a:solidFill>
              </a:rPr>
              <a:t>i</a:t>
            </a:r>
            <a:r>
              <a:rPr lang="en-IN" dirty="0">
                <a:solidFill>
                  <a:srgbClr val="C00000"/>
                </a:solidFill>
              </a:rPr>
              <a:t>==3)                                                                 1 2 4 5 6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continue;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if(</a:t>
            </a:r>
            <a:r>
              <a:rPr lang="en-IN" dirty="0" err="1">
                <a:solidFill>
                  <a:srgbClr val="C00000"/>
                </a:solidFill>
              </a:rPr>
              <a:t>i</a:t>
            </a:r>
            <a:r>
              <a:rPr lang="en-IN" dirty="0">
                <a:solidFill>
                  <a:srgbClr val="C00000"/>
                </a:solidFill>
              </a:rPr>
              <a:t>==7)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break;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</a:t>
            </a:r>
            <a:r>
              <a:rPr lang="en-IN" dirty="0" err="1">
                <a:solidFill>
                  <a:srgbClr val="C00000"/>
                </a:solidFill>
              </a:rPr>
              <a:t>printf</a:t>
            </a:r>
            <a:r>
              <a:rPr lang="en-IN" dirty="0">
                <a:solidFill>
                  <a:srgbClr val="C00000"/>
                </a:solidFill>
              </a:rPr>
              <a:t>(“%d”,,</a:t>
            </a:r>
            <a:r>
              <a:rPr lang="en-IN" dirty="0" err="1">
                <a:solidFill>
                  <a:srgbClr val="C00000"/>
                </a:solidFill>
              </a:rPr>
              <a:t>i</a:t>
            </a:r>
            <a:r>
              <a:rPr lang="en-IN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1048609" name="Rectangle 1"/>
          <p:cNvSpPr>
            <a:spLocks noChangeArrowheads="1"/>
          </p:cNvSpPr>
          <p:nvPr/>
        </p:nvSpPr>
        <p:spPr bwMode="auto">
          <a:xfrm>
            <a:off x="-295421" y="-141266"/>
            <a:ext cx="76200" cy="282531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vert="horz" wrap="none" lIns="0" tIns="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5265E"/>
                </a:solidFill>
                <a:effectLst/>
                <a:latin typeface="Droid Sans Mono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ctrTitle"/>
          </p:nvPr>
        </p:nvSpPr>
        <p:spPr>
          <a:xfrm flipV="1">
            <a:off x="1595269" y="246743"/>
            <a:ext cx="9232388" cy="87562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1048611" name="Subtitle 2"/>
          <p:cNvSpPr>
            <a:spLocks noGrp="1"/>
          </p:cNvSpPr>
          <p:nvPr>
            <p:ph type="subTitle" idx="1"/>
          </p:nvPr>
        </p:nvSpPr>
        <p:spPr>
          <a:xfrm>
            <a:off x="435429" y="841829"/>
            <a:ext cx="10161302" cy="5617028"/>
          </a:xfrm>
        </p:spPr>
        <p:txBody>
          <a:bodyPr>
            <a:normAutofit fontScale="95833" lnSpcReduction="10000"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5,6  if and else :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In c programming if and else are used to make decisions..</a:t>
            </a:r>
          </a:p>
          <a:p>
            <a:pPr algn="l"/>
            <a:r>
              <a:rPr lang="en-US" dirty="0" err="1">
                <a:solidFill>
                  <a:srgbClr val="BF0000"/>
                </a:solidFill>
              </a:rPr>
              <a:t>e.g.program</a:t>
            </a:r>
            <a:r>
              <a:rPr lang="en-US" dirty="0">
                <a:solidFill>
                  <a:srgbClr val="BF0000"/>
                </a:solidFill>
              </a:rPr>
              <a:t>: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if(</a:t>
            </a:r>
            <a:r>
              <a:rPr lang="en-US" dirty="0" err="1">
                <a:solidFill>
                  <a:srgbClr val="BF0000"/>
                </a:solidFill>
              </a:rPr>
              <a:t>i</a:t>
            </a:r>
            <a:r>
              <a:rPr lang="en-US" dirty="0">
                <a:solidFill>
                  <a:srgbClr val="BF0000"/>
                </a:solidFill>
              </a:rPr>
              <a:t>==1)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{</a:t>
            </a:r>
          </a:p>
          <a:p>
            <a:pPr algn="l"/>
            <a:r>
              <a:rPr lang="en-US" dirty="0" err="1">
                <a:solidFill>
                  <a:srgbClr val="BF0000"/>
                </a:solidFill>
              </a:rPr>
              <a:t>printf</a:t>
            </a:r>
            <a:r>
              <a:rPr lang="en-US" dirty="0">
                <a:solidFill>
                  <a:srgbClr val="BF0000"/>
                </a:solidFill>
              </a:rPr>
              <a:t>(“</a:t>
            </a:r>
            <a:r>
              <a:rPr lang="en-US" dirty="0" err="1">
                <a:solidFill>
                  <a:srgbClr val="BF0000"/>
                </a:solidFill>
              </a:rPr>
              <a:t>i</a:t>
            </a:r>
            <a:r>
              <a:rPr lang="en-US" dirty="0">
                <a:solidFill>
                  <a:srgbClr val="BF0000"/>
                </a:solidFill>
              </a:rPr>
              <a:t> is 1”);</a:t>
            </a:r>
          </a:p>
          <a:p>
            <a:pPr algn="l"/>
            <a:r>
              <a:rPr lang="en-US" dirty="0">
                <a:solidFill>
                  <a:srgbClr val="BF0000"/>
                </a:solidFill>
              </a:rPr>
              <a:t>}</a:t>
            </a:r>
          </a:p>
          <a:p>
            <a:pPr algn="l"/>
            <a:r>
              <a:rPr lang="en-IN" dirty="0">
                <a:solidFill>
                  <a:srgbClr val="BF0000"/>
                </a:solidFill>
              </a:rPr>
              <a:t>else</a:t>
            </a:r>
          </a:p>
          <a:p>
            <a:pPr algn="l"/>
            <a:r>
              <a:rPr lang="en-IN" dirty="0">
                <a:solidFill>
                  <a:srgbClr val="BF0000"/>
                </a:solidFill>
              </a:rPr>
              <a:t>{</a:t>
            </a:r>
          </a:p>
          <a:p>
            <a:pPr algn="l"/>
            <a:r>
              <a:rPr lang="en-IN" dirty="0" err="1">
                <a:solidFill>
                  <a:srgbClr val="BF0000"/>
                </a:solidFill>
              </a:rPr>
              <a:t>printf</a:t>
            </a:r>
            <a:r>
              <a:rPr lang="en-IN" dirty="0">
                <a:solidFill>
                  <a:srgbClr val="BF0000"/>
                </a:solidFill>
              </a:rPr>
              <a:t>(“</a:t>
            </a:r>
            <a:r>
              <a:rPr lang="en-IN" dirty="0" err="1">
                <a:solidFill>
                  <a:srgbClr val="BF0000"/>
                </a:solidFill>
              </a:rPr>
              <a:t>i</a:t>
            </a:r>
            <a:r>
              <a:rPr lang="en-IN" dirty="0">
                <a:solidFill>
                  <a:srgbClr val="BF0000"/>
                </a:solidFill>
              </a:rPr>
              <a:t> is not 1”);</a:t>
            </a:r>
          </a:p>
          <a:p>
            <a:pPr algn="l"/>
            <a:r>
              <a:rPr lang="en-IN" dirty="0">
                <a:solidFill>
                  <a:srgbClr val="BF0000"/>
                </a:solidFill>
              </a:rPr>
              <a:t>}</a:t>
            </a:r>
            <a:r>
              <a:rPr lang="en-IN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3" name="Content Placeholder 4"/>
          <p:cNvSpPr>
            <a:spLocks noGrp="1"/>
          </p:cNvSpPr>
          <p:nvPr>
            <p:ph sz="half" idx="1"/>
          </p:nvPr>
        </p:nvSpPr>
        <p:spPr>
          <a:xfrm>
            <a:off x="924443" y="586152"/>
            <a:ext cx="5106004" cy="5181600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7.enum 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keyword </a:t>
            </a:r>
            <a:r>
              <a:rPr lang="en-US" dirty="0" err="1">
                <a:solidFill>
                  <a:srgbClr val="BF0000"/>
                </a:solidFill>
              </a:rPr>
              <a:t>enum</a:t>
            </a:r>
            <a:r>
              <a:rPr lang="en-US" dirty="0">
                <a:solidFill>
                  <a:srgbClr val="BF0000"/>
                </a:solidFill>
              </a:rPr>
              <a:t> is a working with a set of elements with constant integers 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 program: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int main()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</a:t>
            </a:r>
            <a:r>
              <a:rPr lang="en-US" dirty="0" err="1">
                <a:solidFill>
                  <a:srgbClr val="BF0000"/>
                </a:solidFill>
              </a:rPr>
              <a:t>enum</a:t>
            </a:r>
            <a:r>
              <a:rPr lang="en-US" dirty="0">
                <a:solidFill>
                  <a:srgbClr val="BF0000"/>
                </a:solidFill>
              </a:rPr>
              <a:t> day{</a:t>
            </a:r>
            <a:r>
              <a:rPr lang="en-US" dirty="0" err="1">
                <a:solidFill>
                  <a:srgbClr val="BF0000"/>
                </a:solidFill>
              </a:rPr>
              <a:t>sun,mon,tue,wed,thu,fri,sat</a:t>
            </a:r>
            <a:r>
              <a:rPr lang="en-US" dirty="0">
                <a:solidFill>
                  <a:srgbClr val="BF0000"/>
                </a:solidFill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</a:t>
            </a:r>
            <a:r>
              <a:rPr lang="en-US" dirty="0" err="1">
                <a:solidFill>
                  <a:srgbClr val="BF0000"/>
                </a:solidFill>
              </a:rPr>
              <a:t>enum</a:t>
            </a:r>
            <a:r>
              <a:rPr lang="en-US" dirty="0">
                <a:solidFill>
                  <a:srgbClr val="BF0000"/>
                </a:solidFill>
              </a:rPr>
              <a:t> day = wed;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</a:t>
            </a:r>
            <a:r>
              <a:rPr lang="en-US" dirty="0" err="1">
                <a:solidFill>
                  <a:srgbClr val="BF0000"/>
                </a:solidFill>
              </a:rPr>
              <a:t>printf</a:t>
            </a:r>
            <a:r>
              <a:rPr lang="en-US" dirty="0">
                <a:solidFill>
                  <a:srgbClr val="BF0000"/>
                </a:solidFill>
              </a:rPr>
              <a:t>(“day:%d\</a:t>
            </a:r>
            <a:r>
              <a:rPr lang="en-US" dirty="0" err="1">
                <a:solidFill>
                  <a:srgbClr val="BF0000"/>
                </a:solidFill>
              </a:rPr>
              <a:t>n”,d</a:t>
            </a:r>
            <a:r>
              <a:rPr lang="en-US" dirty="0">
                <a:solidFill>
                  <a:srgbClr val="BF0000"/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return 0;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3</a:t>
            </a:r>
          </a:p>
        </p:txBody>
      </p:sp>
      <p:sp>
        <p:nvSpPr>
          <p:cNvPr id="1048614" name="Content Placeholder 5"/>
          <p:cNvSpPr>
            <a:spLocks noGrp="1"/>
          </p:cNvSpPr>
          <p:nvPr>
            <p:ph sz="half" idx="2"/>
          </p:nvPr>
        </p:nvSpPr>
        <p:spPr>
          <a:xfrm>
            <a:off x="6173403" y="623667"/>
            <a:ext cx="5756000" cy="5805268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8. extern 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keyword extern declares that a variable or a function has external linkage outside of the file it is declared</a:t>
            </a:r>
            <a:endParaRPr lang="en-IN" dirty="0">
              <a:solidFill>
                <a:srgbClr val="B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e.g. program: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extern int var1;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void main()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</a:t>
            </a:r>
            <a:r>
              <a:rPr lang="en-IN" dirty="0" err="1">
                <a:solidFill>
                  <a:srgbClr val="BF0000"/>
                </a:solidFill>
              </a:rPr>
              <a:t>printf</a:t>
            </a:r>
            <a:r>
              <a:rPr lang="en-IN" dirty="0">
                <a:solidFill>
                  <a:srgbClr val="BF0000"/>
                </a:solidFill>
              </a:rPr>
              <a:t>(“%d”,var1);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}</a:t>
            </a:r>
            <a:endParaRPr lang="en-US" dirty="0">
              <a:solidFill>
                <a:srgbClr val="B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9383756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1048616" name="Content Placeholder 2"/>
          <p:cNvSpPr>
            <a:spLocks noGrp="1"/>
          </p:cNvSpPr>
          <p:nvPr>
            <p:ph sz="half" idx="1"/>
          </p:nvPr>
        </p:nvSpPr>
        <p:spPr>
          <a:xfrm>
            <a:off x="365760" y="655319"/>
            <a:ext cx="5654039" cy="5135881"/>
          </a:xfrm>
        </p:spPr>
        <p:txBody>
          <a:bodyPr>
            <a:normAutofit fontScale="6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9. for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A for loop is a repetition control structure that allows you to efficiently write a loop that needs to execute a specific number of times.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 program: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for(</a:t>
            </a:r>
            <a:r>
              <a:rPr lang="en-US" dirty="0" err="1">
                <a:solidFill>
                  <a:srgbClr val="BF0000"/>
                </a:solidFill>
              </a:rPr>
              <a:t>i</a:t>
            </a:r>
            <a:r>
              <a:rPr lang="en-US" dirty="0">
                <a:solidFill>
                  <a:srgbClr val="BF0000"/>
                </a:solidFill>
              </a:rPr>
              <a:t>=0;i&lt;9;i++)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</a:t>
            </a:r>
            <a:r>
              <a:rPr lang="en-US" dirty="0" err="1">
                <a:solidFill>
                  <a:srgbClr val="BF0000"/>
                </a:solidFill>
              </a:rPr>
              <a:t>printf</a:t>
            </a:r>
            <a:r>
              <a:rPr lang="en-US" dirty="0">
                <a:solidFill>
                  <a:srgbClr val="BF0000"/>
                </a:solidFill>
              </a:rPr>
              <a:t>(“%d”,</a:t>
            </a:r>
            <a:r>
              <a:rPr lang="en-US" dirty="0" err="1">
                <a:solidFill>
                  <a:srgbClr val="BF0000"/>
                </a:solidFill>
              </a:rPr>
              <a:t>i</a:t>
            </a:r>
            <a:r>
              <a:rPr lang="en-US" dirty="0">
                <a:solidFill>
                  <a:srgbClr val="BF0000"/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0 1 2 3 4 5 6 7 8</a:t>
            </a:r>
          </a:p>
        </p:txBody>
      </p:sp>
      <p:sp>
        <p:nvSpPr>
          <p:cNvPr id="1048617" name="Content Placeholder 3"/>
          <p:cNvSpPr>
            <a:spLocks noGrp="1"/>
          </p:cNvSpPr>
          <p:nvPr>
            <p:ph sz="half" idx="2"/>
          </p:nvPr>
        </p:nvSpPr>
        <p:spPr>
          <a:xfrm>
            <a:off x="6077338" y="609600"/>
            <a:ext cx="5171557" cy="5181600"/>
          </a:xfrm>
        </p:spPr>
        <p:txBody>
          <a:bodyPr>
            <a:normAutofit fontScale="6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10. </a:t>
            </a:r>
            <a:r>
              <a:rPr lang="en-US" dirty="0" err="1">
                <a:solidFill>
                  <a:srgbClr val="FFC000"/>
                </a:solidFill>
              </a:rPr>
              <a:t>goto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keyword </a:t>
            </a:r>
            <a:r>
              <a:rPr lang="en-US" dirty="0" err="1">
                <a:solidFill>
                  <a:srgbClr val="BF0000"/>
                </a:solidFill>
              </a:rPr>
              <a:t>goto</a:t>
            </a:r>
            <a:r>
              <a:rPr lang="en-US" dirty="0">
                <a:solidFill>
                  <a:srgbClr val="BF0000"/>
                </a:solidFill>
              </a:rPr>
              <a:t> is used for unconditional jump to a labelled statement inside a function 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BF0000"/>
                </a:solidFill>
              </a:rPr>
              <a:t>e.g.program</a:t>
            </a:r>
            <a:r>
              <a:rPr lang="en-US" dirty="0">
                <a:solidFill>
                  <a:srgbClr val="B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for(</a:t>
            </a:r>
            <a:r>
              <a:rPr lang="en-US" dirty="0" err="1">
                <a:solidFill>
                  <a:srgbClr val="BF0000"/>
                </a:solidFill>
              </a:rPr>
              <a:t>i</a:t>
            </a:r>
            <a:r>
              <a:rPr lang="en-US" dirty="0">
                <a:solidFill>
                  <a:srgbClr val="BF0000"/>
                </a:solidFill>
              </a:rPr>
              <a:t>=1;i&lt;5;i++)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{   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if (</a:t>
            </a:r>
            <a:r>
              <a:rPr lang="en-US" dirty="0" err="1">
                <a:solidFill>
                  <a:srgbClr val="BF0000"/>
                </a:solidFill>
              </a:rPr>
              <a:t>i</a:t>
            </a:r>
            <a:r>
              <a:rPr lang="en-US" dirty="0">
                <a:solidFill>
                  <a:srgbClr val="BF0000"/>
                </a:solidFill>
              </a:rPr>
              <a:t>==10)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{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    </a:t>
            </a:r>
            <a:r>
              <a:rPr lang="en-US" dirty="0" err="1">
                <a:solidFill>
                  <a:srgbClr val="BF0000"/>
                </a:solidFill>
              </a:rPr>
              <a:t>goto</a:t>
            </a:r>
            <a:r>
              <a:rPr lang="en-US" dirty="0">
                <a:solidFill>
                  <a:srgbClr val="BF0000"/>
                </a:solidFill>
              </a:rPr>
              <a:t> error;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BF0000"/>
                </a:solidFill>
              </a:rPr>
              <a:t>printf</a:t>
            </a:r>
            <a:r>
              <a:rPr lang="en-US" dirty="0">
                <a:solidFill>
                  <a:srgbClr val="BF0000"/>
                </a:solidFill>
              </a:rPr>
              <a:t>(“</a:t>
            </a:r>
            <a:r>
              <a:rPr lang="en-US" dirty="0" err="1">
                <a:solidFill>
                  <a:srgbClr val="BF0000"/>
                </a:solidFill>
              </a:rPr>
              <a:t>i</a:t>
            </a:r>
            <a:r>
              <a:rPr lang="en-US" dirty="0">
                <a:solidFill>
                  <a:srgbClr val="BF0000"/>
                </a:solidFill>
              </a:rPr>
              <a:t> is not 10”);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error: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    print(“</a:t>
            </a:r>
            <a:r>
              <a:rPr lang="en-US" dirty="0" err="1">
                <a:solidFill>
                  <a:srgbClr val="BF0000"/>
                </a:solidFill>
              </a:rPr>
              <a:t>error,count</a:t>
            </a:r>
            <a:r>
              <a:rPr lang="en-US" dirty="0">
                <a:solidFill>
                  <a:srgbClr val="BF0000"/>
                </a:solidFill>
              </a:rPr>
              <a:t> be 10”);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Error , count cannot be 10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11.int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int keyword declares integer type variable.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int count 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BF0000"/>
                </a:solidFill>
              </a:rPr>
              <a:t>Here,count</a:t>
            </a:r>
            <a:r>
              <a:rPr lang="en-US" dirty="0">
                <a:solidFill>
                  <a:srgbClr val="BF0000"/>
                </a:solidFill>
              </a:rPr>
              <a:t> is a integer variable.</a:t>
            </a:r>
            <a:endParaRPr lang="en-IN" dirty="0">
              <a:solidFill>
                <a:srgbClr val="BF0000"/>
              </a:solidFill>
            </a:endParaRPr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12.return </a:t>
            </a:r>
          </a:p>
          <a:p>
            <a:pPr marL="0" indent="0">
              <a:buNone/>
            </a:pPr>
            <a:r>
              <a:rPr lang="en-US" dirty="0">
                <a:solidFill>
                  <a:srgbClr val="BF0000"/>
                </a:solidFill>
              </a:rPr>
              <a:t>The return keyword terminates the function and returns the value</a:t>
            </a:r>
            <a:r>
              <a:rPr lang="en-IN" dirty="0">
                <a:solidFill>
                  <a:srgbClr val="BF0000"/>
                </a:solidFill>
              </a:rPr>
              <a:t>.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int </a:t>
            </a:r>
            <a:r>
              <a:rPr lang="en-IN" dirty="0" err="1">
                <a:solidFill>
                  <a:srgbClr val="BF0000"/>
                </a:solidFill>
              </a:rPr>
              <a:t>func</a:t>
            </a:r>
            <a:r>
              <a:rPr lang="en-IN" dirty="0">
                <a:solidFill>
                  <a:srgbClr val="BF0000"/>
                </a:solidFill>
              </a:rPr>
              <a:t>()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{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int b =5;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    return b ;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}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Output :</a:t>
            </a:r>
          </a:p>
          <a:p>
            <a:pPr marL="0" indent="0">
              <a:buNone/>
            </a:pPr>
            <a:r>
              <a:rPr lang="en-IN" dirty="0">
                <a:solidFill>
                  <a:srgbClr val="BF0000"/>
                </a:solidFill>
              </a:rPr>
              <a:t>5</a:t>
            </a:r>
            <a:endParaRPr lang="en-US" dirty="0">
              <a:solidFill>
                <a:srgbClr val="B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1342</Words>
  <Application>Microsoft Office PowerPoint</Application>
  <PresentationFormat>Widescreen</PresentationFormat>
  <Paragraphs>229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Droid Sans Mono</vt:lpstr>
      <vt:lpstr>Palatino Linotype</vt:lpstr>
      <vt:lpstr>Rockwell</vt:lpstr>
      <vt:lpstr>Times New Roman</vt:lpstr>
      <vt:lpstr>Wingdings</vt:lpstr>
      <vt:lpstr>Damask</vt:lpstr>
      <vt:lpstr>     </vt:lpstr>
      <vt:lpstr>Definition of keywords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words in c programming</dc:title>
  <dc:creator>sureshgmr70@gmail.com</dc:creator>
  <cp:lastModifiedBy>Dell</cp:lastModifiedBy>
  <cp:revision>4</cp:revision>
  <dcterms:created xsi:type="dcterms:W3CDTF">2020-02-20T04:22:10Z</dcterms:created>
  <dcterms:modified xsi:type="dcterms:W3CDTF">2020-03-25T15:16:33Z</dcterms:modified>
</cp:coreProperties>
</file>